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8" r:id="rId1"/>
    <p:sldMasterId id="2147483690" r:id="rId2"/>
  </p:sldMasterIdLst>
  <p:notesMasterIdLst>
    <p:notesMasterId r:id="rId5"/>
  </p:notesMasterIdLst>
  <p:sldIdLst>
    <p:sldId id="268" r:id="rId3"/>
    <p:sldId id="269" r:id="rId4"/>
  </p:sldIdLst>
  <p:sldSz cx="12192000" cy="6858000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9B2D541-FC47-4860-B7A9-31250E1770DE}">
  <a:tblStyle styleId="{39B2D541-FC47-4860-B7A9-31250E1770D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9AEF973-F43B-45DA-BA48-4AF23988DE06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BF1E8"/>
          </a:solidFill>
        </a:fill>
      </a:tcStyle>
    </a:wholeTbl>
    <a:band1H>
      <a:tcTxStyle/>
      <a:tcStyle>
        <a:tcBdr/>
        <a:fill>
          <a:solidFill>
            <a:srgbClr val="D4E2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4E2CE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BF1E8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/>
        <a:fill>
          <a:solidFill>
            <a:srgbClr val="EBF1E8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9BC3412-FA8C-4DFA-8361-BABB6991D41D}" styleName="Table_2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a160c80e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a160c80e11_0_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Top 10 Ways to Waste Your Time in BNI.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Your BNI seat in this chapter, the chapter that you’re a member of, is worth a considerable amount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of money. If you calculate the time you spend each week and the business value of your time, you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don’t want to squander that money. Now, success in BNI comes when the rest of the chapter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members trust you enough to open up their best referrals to you, not just their normal referrals,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but their best referrals. And that comes when they have seen you work, when you have earned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trust with them by demonstrating your professionalism at all times.</a:t>
            </a:r>
            <a:endParaRPr/>
          </a:p>
        </p:txBody>
      </p:sp>
      <p:sp>
        <p:nvSpPr>
          <p:cNvPr id="284" name="Google Shape;284;ga160c80e11_0_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b07f3ee789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b07f3ee789_0_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Number 1: show up late or multitask during the meetings.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Don’t be there on time and be texting while the meeting is going on or walk away for telephone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calls. That’s a great waste of time in BNI.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Number 2: be absent.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It doesn’t really make a difference if you’re there. One of the things I’ve always said to BNI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members, “How many of you have ever gotten a haircut over the phone?” It’s one of those things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where you’ve got to actually be there in order to make it work for you, so being absent is not going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to generate referrals for you.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Number 3: why invite your own guests?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Just focus on those who show up. It’s really interesting; the strongest chapters of BNI are chapters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that have a lot of interrelated relationships in terms of business, people who know each other.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Because when you bring in somebody that you know there’s a trust level that exists, and the more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you have people that you know and that you’re meeting with regularly, the faster the confidence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curve moves. And so you want to be bringing in your own people.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Number 4: use other people’s 60-second presentation time to think about what referrals you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should be giving or what presentation you’re going to be giving.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That’s a great waste of BNI time. Don’t think about what referrals to give or what presentation to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give while other people are doing their 60-second presentation. You want to focus on their 60-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second presentation so that you can think of ways that you can actually refer them.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Number 5: focus your efforts on selling your services to the members.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BNI is really about training a referral team, not closing a sale. And so if you come to the BNI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meetings thinking that you’re just going to close sales, you’re missing a great opportunity,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because the people in the room are not just prospective clients, they’re referral sources. If you can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get them to refer you, that’s that classic way of farming and not hunting.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Number 6: don’t rush following up on a member referral.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They know who you are; they know you’ll get back to them. Not true! When you get a referral,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follow up on it immediately; that’s really important.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Number 7: use one-to-ones to talk about the chapter.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How many times have you seen people doing one-to-ones, and what they do is they talk about the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meeting, they talk about the chapter, they talk about somebody that drives them crazy, or they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talk about how the meetings aren’t being run. You’ve got to use one-to-ones to educate people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about your business and how they can refer you. That’s really important.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Number 8: wing it with your 60-second presentation.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You’ve got plenty of chances anyway, right? So just wing it. That’s a total time waster. You do not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want to wing it. One of the best examples, is to schedule your educational 60-seconds for the next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year. Sit down and create a schedule for the rest of the year with your 60-second presentations.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Just have the topics every week throughout the rest of the year, and then what you want to do is, 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day or two before, sit down and figure out what you want to say on these topics. But plan your 60-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second presentations; don’t wing it.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Number 9: use your 10-minute presentation to explain minute details of how your business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works.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People don’t need to know the inner workings of your business, but they need to know how to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refer you. So the more you can educate them on what a good referral is and how it works and what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sets you aside from your competition, the better you’re going to be.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Number 10: go ahead and air your grievances among your table-mates and guests.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After all, we’re all adults here. In other words, spend the time that you should be marketing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complaining to people about life or the business or the chapter or whatever. You’re here to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generate business. Focus on the business.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 these are the Top 10 Ways to Waste Your Time in BNI.</a:t>
            </a:r>
            <a:endParaRPr/>
          </a:p>
        </p:txBody>
      </p:sp>
      <p:sp>
        <p:nvSpPr>
          <p:cNvPr id="293" name="Google Shape;293;gb07f3ee789_0_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>
  <p:cSld name="Two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6"/>
          <p:cNvSpPr txBox="1">
            <a:spLocks noGrp="1"/>
          </p:cNvSpPr>
          <p:nvPr>
            <p:ph type="title"/>
          </p:nvPr>
        </p:nvSpPr>
        <p:spPr>
          <a:xfrm>
            <a:off x="511419" y="0"/>
            <a:ext cx="11169300" cy="10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title"/>
          </p:nvPr>
        </p:nvSpPr>
        <p:spPr>
          <a:xfrm>
            <a:off x="531936" y="457200"/>
            <a:ext cx="42402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body" idx="1"/>
          </p:nvPr>
        </p:nvSpPr>
        <p:spPr>
          <a:xfrm>
            <a:off x="5183188" y="457201"/>
            <a:ext cx="6477000" cy="54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body" idx="2"/>
          </p:nvPr>
        </p:nvSpPr>
        <p:spPr>
          <a:xfrm>
            <a:off x="531936" y="2057400"/>
            <a:ext cx="42402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8"/>
          <p:cNvSpPr txBox="1">
            <a:spLocks noGrp="1"/>
          </p:cNvSpPr>
          <p:nvPr>
            <p:ph type="title"/>
          </p:nvPr>
        </p:nvSpPr>
        <p:spPr>
          <a:xfrm>
            <a:off x="567104" y="457200"/>
            <a:ext cx="42048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8"/>
          <p:cNvSpPr>
            <a:spLocks noGrp="1"/>
          </p:cNvSpPr>
          <p:nvPr>
            <p:ph type="pic" idx="2"/>
          </p:nvPr>
        </p:nvSpPr>
        <p:spPr>
          <a:xfrm>
            <a:off x="5183187" y="457201"/>
            <a:ext cx="6492900" cy="54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567104" y="2057400"/>
            <a:ext cx="42048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9"/>
          <p:cNvSpPr txBox="1">
            <a:spLocks noGrp="1"/>
          </p:cNvSpPr>
          <p:nvPr>
            <p:ph type="title"/>
          </p:nvPr>
        </p:nvSpPr>
        <p:spPr>
          <a:xfrm>
            <a:off x="597785" y="0"/>
            <a:ext cx="11169300" cy="10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body" idx="1"/>
          </p:nvPr>
        </p:nvSpPr>
        <p:spPr>
          <a:xfrm>
            <a:off x="1154954" y="2603500"/>
            <a:ext cx="88257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>
            <a:spLocks noGrp="1"/>
          </p:cNvSpPr>
          <p:nvPr>
            <p:ph type="body" idx="1"/>
          </p:nvPr>
        </p:nvSpPr>
        <p:spPr>
          <a:xfrm>
            <a:off x="650947" y="1894865"/>
            <a:ext cx="4633200" cy="40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body" idx="2"/>
          </p:nvPr>
        </p:nvSpPr>
        <p:spPr>
          <a:xfrm>
            <a:off x="633849" y="536713"/>
            <a:ext cx="4650300" cy="11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/>
          <p:nvPr/>
        </p:nvSpPr>
        <p:spPr>
          <a:xfrm rot="5400000">
            <a:off x="5792107" y="546382"/>
            <a:ext cx="2124900" cy="2124900"/>
          </a:xfrm>
          <a:prstGeom prst="rtTriangle">
            <a:avLst/>
          </a:prstGeom>
          <a:solidFill>
            <a:srgbClr val="CF2030"/>
          </a:soli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2"/>
          <p:cNvSpPr>
            <a:spLocks noGrp="1"/>
          </p:cNvSpPr>
          <p:nvPr>
            <p:ph type="pic" idx="3"/>
          </p:nvPr>
        </p:nvSpPr>
        <p:spPr>
          <a:xfrm>
            <a:off x="6335910" y="1036061"/>
            <a:ext cx="5033400" cy="47133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>
            <a:spLocks noGrp="1"/>
          </p:cNvSpPr>
          <p:nvPr>
            <p:ph type="body" idx="1"/>
          </p:nvPr>
        </p:nvSpPr>
        <p:spPr>
          <a:xfrm>
            <a:off x="530999" y="1075713"/>
            <a:ext cx="54687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body" idx="2"/>
          </p:nvPr>
        </p:nvSpPr>
        <p:spPr>
          <a:xfrm>
            <a:off x="529004" y="1922143"/>
            <a:ext cx="54687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body" idx="3"/>
          </p:nvPr>
        </p:nvSpPr>
        <p:spPr>
          <a:xfrm>
            <a:off x="6172200" y="1098231"/>
            <a:ext cx="55260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body" idx="4"/>
          </p:nvPr>
        </p:nvSpPr>
        <p:spPr>
          <a:xfrm>
            <a:off x="6172200" y="1922143"/>
            <a:ext cx="55260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title"/>
          </p:nvPr>
        </p:nvSpPr>
        <p:spPr>
          <a:xfrm>
            <a:off x="529004" y="0"/>
            <a:ext cx="11169300" cy="10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68097" y="5813346"/>
            <a:ext cx="2033473" cy="106486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597785" y="0"/>
            <a:ext cx="11169300" cy="10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body" idx="1"/>
          </p:nvPr>
        </p:nvSpPr>
        <p:spPr>
          <a:xfrm>
            <a:off x="565417" y="1062790"/>
            <a:ext cx="11169300" cy="452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0" name="Google Shape;20;p7" descr="A close up of a sign&#10;&#10;Description automatically generated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60963" y="6200421"/>
            <a:ext cx="798042" cy="54306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" name="Google Shape;286;p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51975" y="140350"/>
            <a:ext cx="8088050" cy="54499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87" name="Google Shape;287;p58"/>
          <p:cNvGrpSpPr/>
          <p:nvPr/>
        </p:nvGrpSpPr>
        <p:grpSpPr>
          <a:xfrm>
            <a:off x="1861038" y="5253300"/>
            <a:ext cx="8469925" cy="710100"/>
            <a:chOff x="2240250" y="5253300"/>
            <a:chExt cx="8469925" cy="710100"/>
          </a:xfrm>
        </p:grpSpPr>
        <p:sp>
          <p:nvSpPr>
            <p:cNvPr id="288" name="Google Shape;288;p58"/>
            <p:cNvSpPr txBox="1"/>
            <p:nvPr/>
          </p:nvSpPr>
          <p:spPr>
            <a:xfrm>
              <a:off x="2240250" y="5253300"/>
              <a:ext cx="7711500" cy="71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400"/>
                <a:buFont typeface="Arial"/>
                <a:buNone/>
              </a:pPr>
              <a:r>
                <a:rPr lang="en-US" sz="4300" b="1">
                  <a:solidFill>
                    <a:schemeClr val="dk1"/>
                  </a:solidFill>
                </a:rPr>
                <a:t>Ways to waste your time in</a:t>
              </a:r>
              <a:endParaRPr sz="300"/>
            </a:p>
          </p:txBody>
        </p:sp>
        <p:pic>
          <p:nvPicPr>
            <p:cNvPr id="289" name="Google Shape;289;p58"/>
            <p:cNvPicPr preferRelativeResize="0"/>
            <p:nvPr/>
          </p:nvPicPr>
          <p:blipFill rotWithShape="1">
            <a:blip r:embed="rId4">
              <a:alphaModFix/>
            </a:blip>
            <a:srcRect l="17704" t="38164" r="20926" b="37012"/>
            <a:stretch/>
          </p:blipFill>
          <p:spPr>
            <a:xfrm>
              <a:off x="9637975" y="5391500"/>
              <a:ext cx="1072200" cy="4337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59"/>
          <p:cNvSpPr txBox="1"/>
          <p:nvPr/>
        </p:nvSpPr>
        <p:spPr>
          <a:xfrm>
            <a:off x="301200" y="300"/>
            <a:ext cx="10264500" cy="8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980000"/>
                </a:solidFill>
              </a:rPr>
              <a:t>1</a:t>
            </a:r>
            <a:r>
              <a:rPr lang="en-US" sz="1700" b="1" dirty="0">
                <a:solidFill>
                  <a:srgbClr val="980000"/>
                </a:solidFill>
              </a:rPr>
              <a:t> 	show up late or multitask during the meetings</a:t>
            </a:r>
            <a:endParaRPr sz="1700" b="1" dirty="0">
              <a:solidFill>
                <a:srgbClr val="980000"/>
              </a:solidFill>
            </a:endParaRPr>
          </a:p>
        </p:txBody>
      </p:sp>
      <p:sp>
        <p:nvSpPr>
          <p:cNvPr id="296" name="Google Shape;296;p59"/>
          <p:cNvSpPr txBox="1"/>
          <p:nvPr/>
        </p:nvSpPr>
        <p:spPr>
          <a:xfrm>
            <a:off x="301200" y="530375"/>
            <a:ext cx="10264500" cy="8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/>
              <a:t>2</a:t>
            </a:r>
            <a:r>
              <a:rPr lang="en-US" sz="1700" b="1" dirty="0"/>
              <a:t> 	be absent</a:t>
            </a:r>
            <a:endParaRPr sz="1700" b="1" dirty="0"/>
          </a:p>
        </p:txBody>
      </p:sp>
      <p:sp>
        <p:nvSpPr>
          <p:cNvPr id="297" name="Google Shape;297;p59"/>
          <p:cNvSpPr txBox="1"/>
          <p:nvPr/>
        </p:nvSpPr>
        <p:spPr>
          <a:xfrm>
            <a:off x="301200" y="1100550"/>
            <a:ext cx="10264500" cy="8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980000"/>
                </a:solidFill>
              </a:rPr>
              <a:t>3</a:t>
            </a:r>
            <a:r>
              <a:rPr lang="en-US" sz="1700" b="1" dirty="0">
                <a:solidFill>
                  <a:srgbClr val="980000"/>
                </a:solidFill>
              </a:rPr>
              <a:t> 	why invite your own guests?</a:t>
            </a:r>
            <a:endParaRPr sz="1700" b="1" dirty="0">
              <a:solidFill>
                <a:srgbClr val="980000"/>
              </a:solidFill>
            </a:endParaRPr>
          </a:p>
        </p:txBody>
      </p:sp>
      <p:sp>
        <p:nvSpPr>
          <p:cNvPr id="298" name="Google Shape;298;p59"/>
          <p:cNvSpPr txBox="1"/>
          <p:nvPr/>
        </p:nvSpPr>
        <p:spPr>
          <a:xfrm>
            <a:off x="301200" y="1710725"/>
            <a:ext cx="11746200" cy="8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/>
              <a:t>4</a:t>
            </a:r>
            <a:r>
              <a:rPr lang="en-US" sz="1700" b="1" dirty="0"/>
              <a:t> 	use other people’s weekly presentation time to think about what referrals you should be giving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 dirty="0"/>
              <a:t>	or what presentation you’re going to be giving</a:t>
            </a:r>
            <a:endParaRPr sz="17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 dirty="0"/>
          </a:p>
        </p:txBody>
      </p:sp>
      <p:sp>
        <p:nvSpPr>
          <p:cNvPr id="299" name="Google Shape;299;p59"/>
          <p:cNvSpPr txBox="1"/>
          <p:nvPr/>
        </p:nvSpPr>
        <p:spPr>
          <a:xfrm>
            <a:off x="301200" y="2525425"/>
            <a:ext cx="10264500" cy="8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980000"/>
                </a:solidFill>
              </a:rPr>
              <a:t>5</a:t>
            </a:r>
            <a:r>
              <a:rPr lang="en-US" sz="1700" b="1" dirty="0">
                <a:solidFill>
                  <a:srgbClr val="980000"/>
                </a:solidFill>
              </a:rPr>
              <a:t> 	focus your efforts on selling your services to the members</a:t>
            </a:r>
            <a:endParaRPr sz="1700" b="1" dirty="0">
              <a:solidFill>
                <a:srgbClr val="980000"/>
              </a:solidFill>
            </a:endParaRPr>
          </a:p>
        </p:txBody>
      </p:sp>
      <p:sp>
        <p:nvSpPr>
          <p:cNvPr id="300" name="Google Shape;300;p59"/>
          <p:cNvSpPr txBox="1"/>
          <p:nvPr/>
        </p:nvSpPr>
        <p:spPr>
          <a:xfrm>
            <a:off x="301200" y="3087450"/>
            <a:ext cx="10264500" cy="8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/>
              <a:t>6</a:t>
            </a:r>
            <a:r>
              <a:rPr lang="en-US" sz="1700" b="1" dirty="0"/>
              <a:t> 	don’t rush following up on a member referral</a:t>
            </a:r>
            <a:endParaRPr sz="1700" b="1" dirty="0"/>
          </a:p>
        </p:txBody>
      </p:sp>
      <p:sp>
        <p:nvSpPr>
          <p:cNvPr id="301" name="Google Shape;301;p59"/>
          <p:cNvSpPr txBox="1"/>
          <p:nvPr/>
        </p:nvSpPr>
        <p:spPr>
          <a:xfrm>
            <a:off x="301200" y="3577175"/>
            <a:ext cx="10264500" cy="8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980000"/>
                </a:solidFill>
              </a:rPr>
              <a:t>7</a:t>
            </a:r>
            <a:r>
              <a:rPr lang="en-US" sz="1700" b="1" dirty="0">
                <a:solidFill>
                  <a:srgbClr val="980000"/>
                </a:solidFill>
              </a:rPr>
              <a:t> 	use one-to-ones to talk about the chapter</a:t>
            </a:r>
            <a:endParaRPr sz="1700" b="1" dirty="0">
              <a:solidFill>
                <a:srgbClr val="980000"/>
              </a:solidFill>
            </a:endParaRPr>
          </a:p>
        </p:txBody>
      </p:sp>
      <p:sp>
        <p:nvSpPr>
          <p:cNvPr id="302" name="Google Shape;302;p59"/>
          <p:cNvSpPr txBox="1"/>
          <p:nvPr/>
        </p:nvSpPr>
        <p:spPr>
          <a:xfrm>
            <a:off x="301200" y="4163275"/>
            <a:ext cx="10264500" cy="8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/>
              <a:t>8</a:t>
            </a:r>
            <a:r>
              <a:rPr lang="en-US" sz="1700" b="1" dirty="0"/>
              <a:t> 	wing it with your weekly second presentation</a:t>
            </a:r>
            <a:endParaRPr sz="1700" b="1" dirty="0"/>
          </a:p>
        </p:txBody>
      </p:sp>
      <p:sp>
        <p:nvSpPr>
          <p:cNvPr id="303" name="Google Shape;303;p59"/>
          <p:cNvSpPr txBox="1"/>
          <p:nvPr/>
        </p:nvSpPr>
        <p:spPr>
          <a:xfrm>
            <a:off x="301200" y="4701200"/>
            <a:ext cx="11427956" cy="8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980000"/>
                </a:solidFill>
              </a:rPr>
              <a:t>9</a:t>
            </a:r>
            <a:r>
              <a:rPr lang="en-US" sz="1700" b="1" dirty="0">
                <a:solidFill>
                  <a:srgbClr val="980000"/>
                </a:solidFill>
              </a:rPr>
              <a:t> 	use your 10-minute presentation to explain minute details of how your business works</a:t>
            </a:r>
            <a:endParaRPr sz="1700" b="1" dirty="0"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 dirty="0">
              <a:solidFill>
                <a:srgbClr val="980000"/>
              </a:solidFill>
            </a:endParaRPr>
          </a:p>
        </p:txBody>
      </p:sp>
      <p:sp>
        <p:nvSpPr>
          <p:cNvPr id="304" name="Google Shape;304;p59"/>
          <p:cNvSpPr txBox="1"/>
          <p:nvPr/>
        </p:nvSpPr>
        <p:spPr>
          <a:xfrm>
            <a:off x="301200" y="5239100"/>
            <a:ext cx="10264500" cy="8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/>
              <a:t>10	</a:t>
            </a:r>
            <a:r>
              <a:rPr lang="en-US" sz="1700" b="1" dirty="0"/>
              <a:t> go ahead and air your grievances among your table-mates and guests.</a:t>
            </a:r>
            <a:endParaRPr sz="1700" b="1" dirty="0"/>
          </a:p>
        </p:txBody>
      </p:sp>
      <p:pic>
        <p:nvPicPr>
          <p:cNvPr id="305" name="Google Shape;305;p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67775" y="80619"/>
            <a:ext cx="2879625" cy="1940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1020</Words>
  <Application>Microsoft Office PowerPoint</Application>
  <PresentationFormat>Widescreen</PresentationFormat>
  <Paragraphs>71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3_Office Theme</vt:lpstr>
      <vt:lpstr>Custom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David Darkin</cp:lastModifiedBy>
  <cp:revision>1</cp:revision>
  <dcterms:modified xsi:type="dcterms:W3CDTF">2020-12-09T10:13:01Z</dcterms:modified>
</cp:coreProperties>
</file>